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368" r:id="rId2"/>
    <p:sldId id="334" r:id="rId3"/>
    <p:sldId id="350" r:id="rId4"/>
    <p:sldId id="376" r:id="rId5"/>
    <p:sldId id="379" r:id="rId6"/>
    <p:sldId id="359" r:id="rId7"/>
    <p:sldId id="358" r:id="rId8"/>
    <p:sldId id="342" r:id="rId9"/>
    <p:sldId id="348" r:id="rId10"/>
    <p:sldId id="372" r:id="rId11"/>
    <p:sldId id="361" r:id="rId12"/>
    <p:sldId id="373" r:id="rId13"/>
    <p:sldId id="378" r:id="rId14"/>
    <p:sldId id="338" r:id="rId15"/>
    <p:sldId id="367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 varScale="1">
        <p:scale>
          <a:sx n="70" d="100"/>
          <a:sy n="70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1EFAA63-6EE9-4EEE-8821-DB42AD546B2A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A0ED6BF-3A1A-4E46-A9D3-C5A64040E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4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 so-called “no-man’s land”,… /// .currently </a:t>
            </a:r>
            <a:r>
              <a:rPr lang="en-US" dirty="0" err="1" smtClean="0"/>
              <a:t>inaccesible</a:t>
            </a:r>
            <a:r>
              <a:rPr lang="en-US" dirty="0" smtClean="0"/>
              <a:t> by experiments… ///There are two liquids</a:t>
            </a:r>
            <a:r>
              <a:rPr lang="en-US" baseline="0" dirty="0" smtClean="0"/>
              <a:t> below the homogeneous nucleation line: a low density liquid (LDL), and a high density liquid (HDL). These two liquids are separated by a first order (-like) phase transition, ending in a liquid-liquid critical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Show here pictures of LDL and HDL / </a:t>
            </a:r>
            <a:r>
              <a:rPr lang="en-US" dirty="0" smtClean="0"/>
              <a:t>Indicate some differences [density, structure]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Show here pictures of LDL and HDL / </a:t>
            </a:r>
            <a:r>
              <a:rPr lang="en-US" dirty="0" smtClean="0"/>
              <a:t>Indicate some differences [density, structure]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Show here pictures of LDL and HDL / </a:t>
            </a:r>
            <a:r>
              <a:rPr lang="en-US" dirty="0" smtClean="0"/>
              <a:t>Indicate some differences [density, structure]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// changes in magnitude and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dirty="0" err="1" smtClean="0"/>
              <a:t>var</a:t>
            </a:r>
            <a:r>
              <a:rPr lang="en-US" dirty="0" smtClean="0"/>
              <a:t>(M) might depend on rho and T as well</a:t>
            </a:r>
            <a:r>
              <a:rPr lang="en-US" baseline="0" dirty="0" smtClean="0"/>
              <a:t> – so our main focus is on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indicated in the title</a:t>
            </a:r>
            <a:r>
              <a:rPr lang="en-US" baseline="0" dirty="0" smtClean="0"/>
              <a:t> of this talk, we did all our simulations with the ST2 model introduced by Stillinger and </a:t>
            </a:r>
            <a:r>
              <a:rPr lang="en-US" baseline="0" dirty="0" err="1" smtClean="0"/>
              <a:t>Rahman</a:t>
            </a:r>
            <a:r>
              <a:rPr lang="en-US" baseline="0" dirty="0" smtClean="0"/>
              <a:t> in 1974…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important property </a:t>
            </a:r>
            <a:r>
              <a:rPr lang="en-US" baseline="0" dirty="0" smtClean="0"/>
              <a:t>is the dielectric constant…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D6BF-3A1A-4E46-A9D3-C5A64040E8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5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3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2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9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305800" cy="1981200"/>
          </a:xfrm>
        </p:spPr>
        <p:txBody>
          <a:bodyPr>
            <a:noAutofit/>
          </a:bodyPr>
          <a:lstStyle/>
          <a:p>
            <a:r>
              <a:rPr lang="en-US" b="1" dirty="0" smtClean="0"/>
              <a:t>Time fluctuations in density</a:t>
            </a:r>
            <a:br>
              <a:rPr lang="en-US" b="1" dirty="0" smtClean="0"/>
            </a:br>
            <a:r>
              <a:rPr lang="en-US" b="1" dirty="0" smtClean="0"/>
              <a:t>and dielectric constant of</a:t>
            </a:r>
            <a:br>
              <a:rPr lang="en-US" b="1" dirty="0" smtClean="0"/>
            </a:br>
            <a:r>
              <a:rPr lang="en-US" b="1" dirty="0" smtClean="0"/>
              <a:t>low </a:t>
            </a:r>
            <a:r>
              <a:rPr lang="en-US" b="1" dirty="0"/>
              <a:t>and </a:t>
            </a:r>
            <a:r>
              <a:rPr lang="en-US" b="1" dirty="0" smtClean="0"/>
              <a:t>high density liquid water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7315200" cy="2819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ERIK LASCARIS, </a:t>
            </a:r>
            <a:r>
              <a:rPr lang="en-US" sz="2800" dirty="0" smtClean="0">
                <a:solidFill>
                  <a:srgbClr val="FF0000"/>
                </a:solidFill>
              </a:rPr>
              <a:t>Boston University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400" dirty="0" smtClean="0"/>
          </a:p>
          <a:p>
            <a:pPr algn="l">
              <a:lnSpc>
                <a:spcPct val="120000"/>
              </a:lnSpc>
            </a:pPr>
            <a:r>
              <a:rPr lang="en-US" sz="2800" dirty="0" smtClean="0"/>
              <a:t>Cui Zhang, UC Davis </a:t>
            </a:r>
            <a:br>
              <a:rPr lang="en-US" sz="2800" dirty="0" smtClean="0"/>
            </a:br>
            <a:r>
              <a:rPr lang="en-US" sz="2800" dirty="0" smtClean="0"/>
              <a:t>Giulia </a:t>
            </a:r>
            <a:r>
              <a:rPr lang="en-US" sz="2800" dirty="0"/>
              <a:t>A. </a:t>
            </a:r>
            <a:r>
              <a:rPr lang="en-US" sz="2800" dirty="0" err="1" smtClean="0"/>
              <a:t>Galli</a:t>
            </a:r>
            <a:r>
              <a:rPr lang="en-US" sz="2800" dirty="0" smtClean="0"/>
              <a:t>, UC Davis</a:t>
            </a:r>
            <a:br>
              <a:rPr lang="en-US" sz="2800" dirty="0" smtClean="0"/>
            </a:br>
            <a:r>
              <a:rPr lang="en-US" sz="2800" dirty="0" smtClean="0"/>
              <a:t>Giancarlo </a:t>
            </a:r>
            <a:r>
              <a:rPr lang="en-US" sz="2800" dirty="0" err="1" smtClean="0"/>
              <a:t>Franzese</a:t>
            </a:r>
            <a:r>
              <a:rPr lang="en-US" sz="2800" dirty="0" smtClean="0"/>
              <a:t>, </a:t>
            </a:r>
            <a:r>
              <a:rPr lang="en-US" sz="2800" dirty="0" err="1" smtClean="0"/>
              <a:t>Universitat</a:t>
            </a:r>
            <a:r>
              <a:rPr lang="en-US" sz="2800" dirty="0" smtClean="0"/>
              <a:t> de Barcelona</a:t>
            </a:r>
            <a:br>
              <a:rPr lang="en-US" sz="2800" dirty="0" smtClean="0"/>
            </a:br>
            <a:r>
              <a:rPr lang="en-US" sz="2800" dirty="0" smtClean="0"/>
              <a:t>H. Eugene Stanley, Boston </a:t>
            </a:r>
            <a:r>
              <a:rPr lang="en-US" sz="2800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9454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939429" cy="53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dipole moment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33CC"/>
                </a:solidFill>
              </a:rPr>
              <a:t>HDL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5856933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ym typeface="Symbol"/>
              </a:rPr>
              <a:t></a:t>
            </a:r>
            <a:r>
              <a:rPr lang="en-US" sz="3600" dirty="0">
                <a:sym typeface="Symbol"/>
              </a:rPr>
              <a:t> 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143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96000" cy="3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9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939429" cy="53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dipole moment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LDL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963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939429" cy="53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dipole moment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LDL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5943600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ym typeface="Symbol"/>
              </a:rPr>
              <a:t></a:t>
            </a:r>
            <a:r>
              <a:rPr lang="en-US" sz="3600" dirty="0" smtClean="0">
                <a:sym typeface="Symbol"/>
              </a:rPr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963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939429" cy="53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dipole moment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LDL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96000" cy="3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51210" y="3352800"/>
            <a:ext cx="2616390" cy="1066800"/>
          </a:xfrm>
          <a:prstGeom prst="straightConnector1">
            <a:avLst/>
          </a:prstGeom>
          <a:ln w="7302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5421" y="4419600"/>
            <a:ext cx="3251579" cy="12618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Near glass transition characteristic time</a:t>
            </a:r>
            <a:br>
              <a:rPr lang="en-US" sz="2400" b="1" dirty="0" smtClean="0"/>
            </a:br>
            <a:r>
              <a:rPr lang="en-US" sz="2400" b="1" dirty="0" smtClean="0"/>
              <a:t>for LDL is </a:t>
            </a:r>
            <a:r>
              <a:rPr lang="en-US" sz="2800" b="1" i="1" dirty="0" smtClean="0">
                <a:sym typeface="Symbol"/>
              </a:rPr>
              <a:t></a:t>
            </a:r>
            <a:r>
              <a:rPr lang="en-US" sz="2400" b="1" dirty="0" smtClean="0">
                <a:sym typeface="Symbol"/>
              </a:rPr>
              <a:t>  </a:t>
            </a:r>
            <a:r>
              <a:rPr lang="en-US" sz="2400" b="1" dirty="0" smtClean="0"/>
              <a:t> 100 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47900" y="2495729"/>
            <a:ext cx="1714500" cy="695235"/>
          </a:xfrm>
          <a:prstGeom prst="straightConnector1">
            <a:avLst/>
          </a:prstGeom>
          <a:ln w="73025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1295400"/>
            <a:ext cx="3276600" cy="12618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Fluctuations of</a:t>
            </a:r>
            <a:br>
              <a:rPr lang="en-US" sz="2400" b="1" dirty="0" smtClean="0"/>
            </a:br>
            <a:r>
              <a:rPr lang="en-US" sz="2400" b="1" dirty="0" smtClean="0"/>
              <a:t>system dipole moment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also </a:t>
            </a:r>
            <a:r>
              <a:rPr lang="en-US" sz="2800" b="1" i="1" dirty="0">
                <a:sym typeface="Symbol"/>
              </a:rPr>
              <a:t></a:t>
            </a:r>
            <a:r>
              <a:rPr lang="en-US" sz="2400" b="1" dirty="0">
                <a:sym typeface="Symbol"/>
              </a:rPr>
              <a:t>  </a:t>
            </a:r>
            <a:r>
              <a:rPr lang="en-US" sz="2400" b="1" dirty="0"/>
              <a:t> 100 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7664" y="5334000"/>
            <a:ext cx="196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T. Kesselring, et. al.</a:t>
            </a:r>
            <a:br>
              <a:rPr lang="en-US" dirty="0" smtClean="0"/>
            </a:br>
            <a:r>
              <a:rPr lang="en-US" dirty="0" smtClean="0"/>
              <a:t>arXiv:1112.2186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Total dipole moment</a:t>
            </a:r>
            <a:r>
              <a:rPr lang="en-US" dirty="0">
                <a:sym typeface="Symbol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dirty="0" smtClean="0"/>
              <a:t> evolves with time</a:t>
            </a:r>
            <a:br>
              <a:rPr lang="en-US" dirty="0" smtClean="0"/>
            </a:br>
            <a:r>
              <a:rPr lang="en-US" b="1" dirty="0" smtClean="0"/>
              <a:t>very</a:t>
            </a:r>
            <a:r>
              <a:rPr lang="en-US" dirty="0" smtClean="0"/>
              <a:t> differently for </a:t>
            </a:r>
            <a:r>
              <a:rPr lang="en-US" dirty="0" smtClean="0">
                <a:solidFill>
                  <a:srgbClr val="FF33CC"/>
                </a:solidFill>
              </a:rPr>
              <a:t>HDL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LDL</a:t>
            </a:r>
          </a:p>
          <a:p>
            <a:endParaRPr lang="en-US" dirty="0" smtClean="0"/>
          </a:p>
          <a:p>
            <a:r>
              <a:rPr lang="en-US" dirty="0"/>
              <a:t>Dielectric constant for </a:t>
            </a:r>
            <a:r>
              <a:rPr lang="en-US" dirty="0">
                <a:solidFill>
                  <a:srgbClr val="FF33CC"/>
                </a:solidFill>
              </a:rPr>
              <a:t>HDL</a:t>
            </a:r>
            <a:r>
              <a:rPr lang="en-US" dirty="0"/>
              <a:t> is about 50% larger than for </a:t>
            </a:r>
            <a:r>
              <a:rPr lang="en-US" dirty="0" smtClean="0">
                <a:solidFill>
                  <a:srgbClr val="0070C0"/>
                </a:solidFill>
              </a:rPr>
              <a:t>LDL</a:t>
            </a:r>
            <a:endParaRPr lang="en-US" dirty="0" smtClean="0"/>
          </a:p>
          <a:p>
            <a:pPr lvl="1"/>
            <a:r>
              <a:rPr lang="en-US" dirty="0" smtClean="0"/>
              <a:t>Partially because  </a:t>
            </a:r>
            <a:r>
              <a:rPr lang="en-US" i="1" dirty="0" smtClean="0">
                <a:sym typeface="Symbol"/>
              </a:rPr>
              <a:t>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 </a:t>
            </a:r>
            <a:r>
              <a:rPr lang="en-US" i="1" dirty="0" smtClean="0">
                <a:sym typeface="Symbol"/>
              </a:rPr>
              <a:t></a:t>
            </a:r>
          </a:p>
          <a:p>
            <a:pPr lvl="1"/>
            <a:r>
              <a:rPr lang="en-US" dirty="0" smtClean="0">
                <a:sym typeface="Symbol"/>
              </a:rPr>
              <a:t>Mostly because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>
                <a:solidFill>
                  <a:srgbClr val="C00000"/>
                </a:solidFill>
              </a:rPr>
              <a:t>Works in progress on dipole fluctuations &amp; dipole correlations to provide more insight</a:t>
            </a:r>
            <a:endParaRPr lang="en-US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59176"/>
            <a:ext cx="20193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371600"/>
            <a:ext cx="4029823" cy="4036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Liquid-Liquid Phase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399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Hypothesis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(Poole/</a:t>
            </a:r>
            <a:r>
              <a:rPr lang="en-US" sz="1800" dirty="0" err="1" smtClean="0">
                <a:solidFill>
                  <a:srgbClr val="FF0000"/>
                </a:solidFill>
              </a:rPr>
              <a:t>Sciortino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Essmann</a:t>
            </a:r>
            <a:r>
              <a:rPr lang="en-US" sz="1800" dirty="0" smtClean="0">
                <a:solidFill>
                  <a:srgbClr val="FF0000"/>
                </a:solidFill>
              </a:rPr>
              <a:t>/Stanley, 1992)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Two </a:t>
            </a:r>
            <a:r>
              <a:rPr lang="en-US" sz="2800" dirty="0"/>
              <a:t>liquids below</a:t>
            </a:r>
            <a:br>
              <a:rPr lang="en-US" sz="2800" dirty="0"/>
            </a:br>
            <a:r>
              <a:rPr lang="en-US" sz="2800" dirty="0"/>
              <a:t>nucleation temperature: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Low density liquid (LDL)</a:t>
            </a:r>
          </a:p>
          <a:p>
            <a:pPr lvl="1"/>
            <a:r>
              <a:rPr lang="en-US" sz="2400" dirty="0">
                <a:solidFill>
                  <a:srgbClr val="FF33CC"/>
                </a:solidFill>
              </a:rPr>
              <a:t>High density liquid (HDL)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2800" dirty="0"/>
              <a:t>Separated </a:t>
            </a:r>
            <a:r>
              <a:rPr lang="en-US" sz="2800" dirty="0" smtClean="0"/>
              <a:t>by liquid-liquid </a:t>
            </a:r>
            <a:r>
              <a:rPr lang="en-US" sz="2800" dirty="0"/>
              <a:t>phase transition</a:t>
            </a:r>
          </a:p>
          <a:p>
            <a:endParaRPr lang="en-US" sz="1200" dirty="0"/>
          </a:p>
          <a:p>
            <a:r>
              <a:rPr lang="en-US" sz="2800" dirty="0"/>
              <a:t>Ending in</a:t>
            </a:r>
            <a:br>
              <a:rPr lang="en-US" sz="2800" dirty="0"/>
            </a:br>
            <a:r>
              <a:rPr lang="en-US" sz="2800" dirty="0"/>
              <a:t>liquid-liquid critical point</a:t>
            </a:r>
          </a:p>
          <a:p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62600" y="5410200"/>
            <a:ext cx="3316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Cover of JPC, volume 115, 8 Dec 2011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19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LDL vs. HDL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Low Density Liquid water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12541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Density:	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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  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0.9 g/cm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en-US" baseline="30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0070C0"/>
                </a:solidFill>
              </a:rPr>
              <a:t>Diffusion:	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 10</a:t>
            </a:r>
            <a:r>
              <a:rPr lang="en-US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–7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cm</a:t>
            </a:r>
            <a:r>
              <a:rPr lang="en-US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/s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More “structured”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</a:rPr>
              <a:t>High </a:t>
            </a:r>
            <a:r>
              <a:rPr lang="en-US" dirty="0">
                <a:solidFill>
                  <a:srgbClr val="FF33CC"/>
                </a:solidFill>
              </a:rPr>
              <a:t>Density Liquid </a:t>
            </a:r>
            <a:r>
              <a:rPr lang="en-US" dirty="0" smtClean="0">
                <a:solidFill>
                  <a:srgbClr val="FF33CC"/>
                </a:solidFill>
              </a:rPr>
              <a:t>water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13303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33CC"/>
                </a:solidFill>
                <a:sym typeface="Symbol"/>
              </a:rPr>
              <a:t>Density:</a:t>
            </a:r>
            <a:r>
              <a:rPr lang="en-US" i="1" dirty="0">
                <a:solidFill>
                  <a:srgbClr val="FF33CC"/>
                </a:solidFill>
                <a:sym typeface="Symbol"/>
              </a:rPr>
              <a:t>	</a:t>
            </a:r>
            <a:r>
              <a:rPr lang="en-US" i="1" dirty="0" smtClean="0">
                <a:solidFill>
                  <a:srgbClr val="FF33CC"/>
                </a:solidFill>
                <a:sym typeface="Symbol"/>
              </a:rPr>
              <a:t></a:t>
            </a:r>
            <a:r>
              <a:rPr lang="en-US" dirty="0" smtClean="0">
                <a:solidFill>
                  <a:srgbClr val="FF33CC"/>
                </a:solidFill>
                <a:sym typeface="Symbol"/>
              </a:rPr>
              <a:t>  </a:t>
            </a:r>
            <a:r>
              <a:rPr lang="en-US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1.05 </a:t>
            </a:r>
            <a:r>
              <a:rPr lang="en-US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g/cm</a:t>
            </a:r>
            <a:r>
              <a:rPr lang="en-US" baseline="30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en-US" baseline="300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33CC"/>
                </a:solidFill>
              </a:rPr>
              <a:t>Diffusion:	</a:t>
            </a:r>
            <a:r>
              <a:rPr lang="en-US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dirty="0" smtClean="0">
                <a:solidFill>
                  <a:srgbClr val="FF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~ 10</a:t>
            </a:r>
            <a:r>
              <a:rPr lang="en-US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–6</a:t>
            </a:r>
            <a:r>
              <a:rPr lang="en-US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cm</a:t>
            </a:r>
            <a:r>
              <a:rPr lang="en-US" baseline="30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</a:p>
          <a:p>
            <a:r>
              <a:rPr lang="en-US" dirty="0" smtClean="0">
                <a:solidFill>
                  <a:srgbClr val="FF33CC"/>
                </a:solidFill>
              </a:rPr>
              <a:t>More </a:t>
            </a:r>
            <a:r>
              <a:rPr lang="en-US" dirty="0">
                <a:solidFill>
                  <a:srgbClr val="FF33CC"/>
                </a:solidFill>
              </a:rPr>
              <a:t>“liquid-like</a:t>
            </a:r>
            <a:r>
              <a:rPr lang="en-US" dirty="0" smtClean="0">
                <a:solidFill>
                  <a:srgbClr val="FF33CC"/>
                </a:solidFill>
              </a:rPr>
              <a:t>”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92664"/>
            <a:ext cx="1853333" cy="16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99866"/>
            <a:ext cx="1853333" cy="165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8316" y="6138446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Soper</a:t>
            </a:r>
            <a:r>
              <a:rPr lang="en-US" sz="1600" dirty="0" smtClean="0"/>
              <a:t> &amp; Ricci, 2000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2515617" cy="1381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2001059" cy="13149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0" y="4462046"/>
            <a:ext cx="228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Mishima</a:t>
            </a:r>
            <a:r>
              <a:rPr lang="en-US" sz="1600" dirty="0" smtClean="0"/>
              <a:t> &amp; Stanley, 1998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05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LDL vs. HDL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600200"/>
            <a:ext cx="8382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But nothing is known about their </a:t>
            </a:r>
            <a:r>
              <a:rPr lang="en-US" sz="2800" b="1" dirty="0">
                <a:solidFill>
                  <a:srgbClr val="FF0000"/>
                </a:solidFill>
              </a:rPr>
              <a:t>dielectric properties!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dirty="0" smtClean="0"/>
              <a:t>How much does dielectric constant differ between LDL / HDL?</a:t>
            </a:r>
          </a:p>
          <a:p>
            <a:endParaRPr lang="en-US" dirty="0"/>
          </a:p>
          <a:p>
            <a:r>
              <a:rPr lang="en-US" dirty="0" smtClean="0"/>
              <a:t>How do </a:t>
            </a:r>
            <a:r>
              <a:rPr lang="en-US" dirty="0"/>
              <a:t>the dielectric </a:t>
            </a:r>
            <a:r>
              <a:rPr lang="en-US" dirty="0" smtClean="0"/>
              <a:t>properties of LDL / HDL depend on time?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do dipole </a:t>
            </a:r>
            <a:r>
              <a:rPr lang="en-US" dirty="0" smtClean="0"/>
              <a:t>fluctuations differ in LDL / HDL? </a:t>
            </a:r>
          </a:p>
          <a:p>
            <a:endParaRPr lang="en-US" dirty="0" smtClean="0"/>
          </a:p>
          <a:p>
            <a:r>
              <a:rPr lang="en-US" dirty="0" smtClean="0"/>
              <a:t>Do dipole correlations change in time and space?</a:t>
            </a:r>
          </a:p>
          <a:p>
            <a:endParaRPr lang="en-US" dirty="0"/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8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LDL vs. HDL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600200"/>
            <a:ext cx="8382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But nothing is known about their </a:t>
            </a:r>
            <a:r>
              <a:rPr lang="en-US" sz="2800" b="1" dirty="0">
                <a:solidFill>
                  <a:srgbClr val="FF0000"/>
                </a:solidFill>
              </a:rPr>
              <a:t>dielectric properties!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dirty="0" smtClean="0"/>
              <a:t>How much does dielectric constant differ between LDL / HDL?</a:t>
            </a:r>
          </a:p>
          <a:p>
            <a:endParaRPr lang="en-US" dirty="0"/>
          </a:p>
          <a:p>
            <a:r>
              <a:rPr lang="en-US" dirty="0" smtClean="0"/>
              <a:t>How do </a:t>
            </a:r>
            <a:r>
              <a:rPr lang="en-US" dirty="0"/>
              <a:t>the dielectric </a:t>
            </a:r>
            <a:r>
              <a:rPr lang="en-US" dirty="0" smtClean="0"/>
              <a:t>properties of LDL / HDL depend on time?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 dipole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fluctuations differ in LDL / HDL? 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 dipole correlations change in time and space?</a:t>
            </a:r>
          </a:p>
          <a:p>
            <a:endParaRPr lang="en-US" dirty="0"/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44459" y="6019800"/>
            <a:ext cx="24384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Work in progress!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3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 Total dipole moment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the sum of all molecular dipoles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Is non-zero even without</a:t>
            </a:r>
            <a:br>
              <a:rPr lang="en-US" dirty="0" smtClean="0"/>
            </a:br>
            <a:r>
              <a:rPr lang="en-US" dirty="0" smtClean="0"/>
              <a:t>external E field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21224"/>
            <a:ext cx="21907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21224"/>
            <a:ext cx="19621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59324"/>
            <a:ext cx="20478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4676775" y="5102249"/>
            <a:ext cx="533400" cy="876300"/>
          </a:xfrm>
          <a:prstGeom prst="straightConnector1">
            <a:avLst/>
          </a:prstGeom>
          <a:ln w="1270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10400" y="5170464"/>
            <a:ext cx="1219200" cy="468336"/>
          </a:xfrm>
          <a:prstGeom prst="straightConnector1">
            <a:avLst/>
          </a:prstGeom>
          <a:ln w="1270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47800" y="4876800"/>
            <a:ext cx="914400" cy="990600"/>
          </a:xfrm>
          <a:prstGeom prst="straightConnector1">
            <a:avLst/>
          </a:prstGeom>
          <a:ln w="127000">
            <a:solidFill>
              <a:srgbClr val="FFFF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43800" y="1752600"/>
            <a:ext cx="304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90339" y="533400"/>
            <a:ext cx="53926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362200"/>
            <a:ext cx="199072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 Dielectric constant  </a:t>
            </a:r>
            <a:r>
              <a:rPr lang="en-US" i="1" dirty="0" smtClean="0">
                <a:sym typeface="Symbol"/>
              </a:rPr>
              <a:t>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non-polarizable systems: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800" dirty="0" smtClean="0"/>
              <a:t>	</a:t>
            </a:r>
            <a:endParaRPr lang="en-US" sz="4000" dirty="0"/>
          </a:p>
          <a:p>
            <a:pPr marL="0" indent="0">
              <a:buNone/>
            </a:pPr>
            <a:r>
              <a:rPr lang="en-US" dirty="0" smtClean="0"/>
              <a:t>For pure water </a:t>
            </a:r>
            <a:r>
              <a:rPr lang="en-US" i="1" dirty="0" smtClean="0">
                <a:sym typeface="Symbol"/>
              </a:rPr>
              <a:t></a:t>
            </a:r>
            <a:r>
              <a:rPr lang="en-US" dirty="0" smtClean="0"/>
              <a:t>  </a:t>
            </a:r>
            <a:r>
              <a:rPr lang="en-US" dirty="0" smtClean="0">
                <a:sym typeface="Symbol"/>
              </a:rPr>
              <a:t> </a:t>
            </a:r>
            <a:r>
              <a:rPr lang="en-US" dirty="0" smtClean="0"/>
              <a:t>80 ≫</a:t>
            </a:r>
            <a:r>
              <a:rPr lang="en-US" dirty="0" smtClean="0">
                <a:sym typeface="Symbol"/>
              </a:rPr>
              <a:t> 1, so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332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Neumann and </a:t>
            </a:r>
            <a:r>
              <a:rPr lang="en-US" dirty="0" err="1" smtClean="0"/>
              <a:t>Steinhauser</a:t>
            </a:r>
            <a:r>
              <a:rPr lang="en-US" dirty="0" smtClean="0"/>
              <a:t>, 1983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6206" y="3505200"/>
            <a:ext cx="26019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(for Reaction Field)</a:t>
            </a:r>
            <a:endParaRPr lang="en-US" sz="24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7450"/>
            <a:ext cx="5562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352800"/>
            <a:ext cx="43910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47" y="4670125"/>
            <a:ext cx="2664853" cy="8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ST2 potential for </a:t>
            </a:r>
            <a:r>
              <a:rPr lang="en-US" sz="2800" dirty="0" smtClean="0"/>
              <a:t>water (</a:t>
            </a:r>
            <a:r>
              <a:rPr lang="en-US" sz="2800" dirty="0"/>
              <a:t>Stillinger &amp; </a:t>
            </a:r>
            <a:r>
              <a:rPr lang="en-US" sz="2800" dirty="0" err="1"/>
              <a:t>Rahman</a:t>
            </a:r>
            <a:r>
              <a:rPr lang="en-US" sz="2800" dirty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Molecular Dynamics, up to 1000 ns</a:t>
            </a:r>
          </a:p>
          <a:p>
            <a:endParaRPr lang="en-US" sz="2800" dirty="0" smtClean="0"/>
          </a:p>
          <a:p>
            <a:r>
              <a:rPr lang="en-US" sz="2800" dirty="0"/>
              <a:t>Finite size scaling with </a:t>
            </a:r>
            <a:r>
              <a:rPr lang="en-US" sz="2800" i="1" dirty="0"/>
              <a:t>N</a:t>
            </a:r>
            <a:r>
              <a:rPr lang="en-US" sz="2800" dirty="0"/>
              <a:t> = </a:t>
            </a:r>
            <a:r>
              <a:rPr lang="en-US" sz="2800" dirty="0" smtClean="0"/>
              <a:t>216, </a:t>
            </a:r>
            <a:r>
              <a:rPr lang="en-US" sz="2800" dirty="0"/>
              <a:t>343, 512, 729</a:t>
            </a:r>
          </a:p>
          <a:p>
            <a:endParaRPr lang="en-US" sz="2800" dirty="0" smtClean="0"/>
          </a:p>
          <a:p>
            <a:r>
              <a:rPr lang="en-US" sz="2800" dirty="0" smtClean="0"/>
              <a:t>Constant pressure / constant temperature (NPT)</a:t>
            </a:r>
          </a:p>
          <a:p>
            <a:endParaRPr lang="en-US" sz="2800" dirty="0" smtClean="0"/>
          </a:p>
          <a:p>
            <a:r>
              <a:rPr lang="en-US" sz="2800" dirty="0" smtClean="0"/>
              <a:t>Reaction Field method</a:t>
            </a:r>
          </a:p>
          <a:p>
            <a:endParaRPr lang="en-US" sz="2800" dirty="0" smtClean="0"/>
          </a:p>
          <a:p>
            <a:r>
              <a:rPr lang="en-US" sz="2800" dirty="0" smtClean="0"/>
              <a:t>No pressure correction for L-J cutoff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87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6939429" cy="536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dipole moment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33CC"/>
                </a:solidFill>
              </a:rPr>
              <a:t>HDL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96000" cy="3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11927</TotalTime>
  <Words>520</Words>
  <Application>Microsoft Office PowerPoint</Application>
  <PresentationFormat>On-screen Show (4:3)</PresentationFormat>
  <Paragraphs>110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Time fluctuations in density and dielectric constant of low and high density liquid water</vt:lpstr>
      <vt:lpstr>Liquid-Liquid Phase Transition</vt:lpstr>
      <vt:lpstr>LDL vs. HDL</vt:lpstr>
      <vt:lpstr>LDL vs. HDL</vt:lpstr>
      <vt:lpstr>LDL vs. HDL</vt:lpstr>
      <vt:lpstr>Step 1:  Total dipole moment  M</vt:lpstr>
      <vt:lpstr>Step 2:  Dielectric constant  </vt:lpstr>
      <vt:lpstr>Research Methods</vt:lpstr>
      <vt:lpstr>Total dipole moment |M| in HDL</vt:lpstr>
      <vt:lpstr>Total dipole moment |M| in HDL</vt:lpstr>
      <vt:lpstr>Total dipole moment |M| in LDL</vt:lpstr>
      <vt:lpstr>Total dipole moment |M| in LDL</vt:lpstr>
      <vt:lpstr>Total dipole moment |M| in LDL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Erik</dc:creator>
  <cp:lastModifiedBy>Erik Lascaris</cp:lastModifiedBy>
  <cp:revision>355</cp:revision>
  <cp:lastPrinted>2012-01-12T14:57:42Z</cp:lastPrinted>
  <dcterms:created xsi:type="dcterms:W3CDTF">2006-08-16T00:00:00Z</dcterms:created>
  <dcterms:modified xsi:type="dcterms:W3CDTF">2012-02-29T03:58:29Z</dcterms:modified>
</cp:coreProperties>
</file>