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2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C32B-5761-4245-83CF-5DDC7CEA551F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66B7-EF87-4857-8FA1-A7BB08791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C32B-5761-4245-83CF-5DDC7CEA551F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66B7-EF87-4857-8FA1-A7BB08791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C32B-5761-4245-83CF-5DDC7CEA551F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66B7-EF87-4857-8FA1-A7BB08791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C32B-5761-4245-83CF-5DDC7CEA551F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66B7-EF87-4857-8FA1-A7BB08791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C32B-5761-4245-83CF-5DDC7CEA551F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66B7-EF87-4857-8FA1-A7BB08791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C32B-5761-4245-83CF-5DDC7CEA551F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66B7-EF87-4857-8FA1-A7BB08791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C32B-5761-4245-83CF-5DDC7CEA551F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66B7-EF87-4857-8FA1-A7BB08791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C32B-5761-4245-83CF-5DDC7CEA551F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66B7-EF87-4857-8FA1-A7BB08791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C32B-5761-4245-83CF-5DDC7CEA551F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66B7-EF87-4857-8FA1-A7BB08791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C32B-5761-4245-83CF-5DDC7CEA551F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66B7-EF87-4857-8FA1-A7BB08791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C32B-5761-4245-83CF-5DDC7CEA551F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66B7-EF87-4857-8FA1-A7BB08791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0C32B-5761-4245-83CF-5DDC7CEA551F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666B7-EF87-4857-8FA1-A7BB087916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Generalized Preferential Attachment Model (GPMG)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44" y="914400"/>
            <a:ext cx="807769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505200"/>
            <a:ext cx="609600" cy="43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581400"/>
            <a:ext cx="228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3581400"/>
            <a:ext cx="3048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3581400"/>
            <a:ext cx="1047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3505200"/>
            <a:ext cx="685800" cy="42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3581400"/>
            <a:ext cx="2762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3505200"/>
            <a:ext cx="78205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7987" y="4114800"/>
            <a:ext cx="783617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133600" y="3810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Second</a:t>
            </a:r>
            <a:r>
              <a:rPr lang="en-US" sz="2400" dirty="0" smtClean="0">
                <a:solidFill>
                  <a:srgbClr val="FF0000"/>
                </a:solidFill>
              </a:rPr>
              <a:t> set of Assumptions  (</a:t>
            </a:r>
            <a:r>
              <a:rPr lang="en-US" sz="2400" dirty="0" err="1" smtClean="0">
                <a:solidFill>
                  <a:srgbClr val="FF0000"/>
                </a:solidFill>
              </a:rPr>
              <a:t>Gibrat</a:t>
            </a:r>
            <a:r>
              <a:rPr lang="en-US" sz="2400" dirty="0" smtClean="0">
                <a:solidFill>
                  <a:srgbClr val="FF0000"/>
                </a:solidFill>
              </a:rPr>
              <a:t> Law)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</a:t>
            </a:r>
            <a:r>
              <a:rPr lang="en-US" dirty="0" err="1" smtClean="0"/>
              <a:t>Gibrat</a:t>
            </a:r>
            <a:r>
              <a:rPr lang="en-US" dirty="0" smtClean="0"/>
              <a:t> Model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52482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52600" y="2895600"/>
            <a:ext cx="66809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Stilized</a:t>
            </a:r>
            <a:r>
              <a:rPr lang="en-US" sz="2400" dirty="0" smtClean="0"/>
              <a:t> Facts (2-4) are violated:</a:t>
            </a:r>
          </a:p>
          <a:p>
            <a:r>
              <a:rPr lang="en-US" sz="2400" dirty="0" smtClean="0"/>
              <a:t>(2) The  shape of the growth rate is parabolic</a:t>
            </a:r>
          </a:p>
          <a:p>
            <a:r>
              <a:rPr lang="en-US" sz="2400" dirty="0" smtClean="0"/>
              <a:t>(3,4) The Growth rate and variance are independent</a:t>
            </a:r>
          </a:p>
          <a:p>
            <a:r>
              <a:rPr lang="en-US" sz="2400" dirty="0"/>
              <a:t>o</a:t>
            </a:r>
            <a:r>
              <a:rPr lang="en-US" sz="2400" dirty="0" smtClean="0"/>
              <a:t>f </a:t>
            </a:r>
            <a:r>
              <a:rPr lang="en-US" sz="2400" dirty="0"/>
              <a:t>f</a:t>
            </a:r>
            <a:r>
              <a:rPr lang="en-US" sz="2400" dirty="0" smtClean="0"/>
              <a:t>irm size.</a:t>
            </a:r>
          </a:p>
          <a:p>
            <a:r>
              <a:rPr lang="en-US" sz="2400" dirty="0" smtClean="0"/>
              <a:t>Moreover, variance grows linearly with time 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Bose-Einstein: no new firms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3495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2819400"/>
            <a:ext cx="2229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Innovation parameter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371600"/>
            <a:ext cx="292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 distribution is Geometric</a:t>
            </a:r>
            <a:endParaRPr lang="en-US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76400"/>
            <a:ext cx="2095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6187" y="2743200"/>
            <a:ext cx="536781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352800"/>
            <a:ext cx="24098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953000"/>
            <a:ext cx="59531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38200" y="4648200"/>
            <a:ext cx="2341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active firms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rate is tent shape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3" y="1109663"/>
            <a:ext cx="833437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5667375"/>
            <a:ext cx="5257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Stylized Facts 3-4 are violated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8" y="1957388"/>
            <a:ext cx="80105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953000"/>
            <a:ext cx="9239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953000"/>
            <a:ext cx="19907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10200" y="5638800"/>
            <a:ext cx="227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reality  </a:t>
            </a:r>
            <a:r>
              <a:rPr lang="en-US" sz="2400" dirty="0" smtClean="0">
                <a:sym typeface="Mathematica1"/>
              </a:rPr>
              <a:t>=0.24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Simon Model: new firms can be created</a:t>
            </a:r>
            <a:endParaRPr lang="en-US" sz="3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28479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19200"/>
            <a:ext cx="13430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209800"/>
            <a:ext cx="28956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2971800"/>
            <a:ext cx="4953000" cy="347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1447800"/>
            <a:ext cx="847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57800" y="2362200"/>
            <a:ext cx="1190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Finite time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time Behavior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76400"/>
            <a:ext cx="56673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38862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2895600"/>
            <a:ext cx="304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Growth Factor of the Economy</a:t>
            </a:r>
            <a:endParaRPr lang="en-US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724400"/>
            <a:ext cx="33909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791200"/>
            <a:ext cx="38481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5257800"/>
            <a:ext cx="3852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Firms : Crossover from power law </a:t>
            </a:r>
          </a:p>
          <a:p>
            <a:r>
              <a:rPr lang="en-US" dirty="0" smtClean="0"/>
              <a:t>for K&lt;&lt;R to exponential  for K&gt;&gt;R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4419600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 Firms</a:t>
            </a:r>
            <a:endParaRPr lang="en-US" dirty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505200"/>
            <a:ext cx="36861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rate : disaster!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71600"/>
            <a:ext cx="60198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Stylized Facts (3,4): Same as Bose. 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3" y="1966913"/>
            <a:ext cx="83343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Blown GPMG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81343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343400"/>
            <a:ext cx="31432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5334000"/>
            <a:ext cx="35337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5486400"/>
            <a:ext cx="2381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05400" y="4419600"/>
            <a:ext cx="2562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analytical formula for </a:t>
            </a:r>
          </a:p>
          <a:p>
            <a:r>
              <a:rPr lang="en-US" dirty="0" smtClean="0"/>
              <a:t>the sum of Lognormals!!!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goal of the model is to explain stylized facts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8610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495800"/>
            <a:ext cx="8001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90800" y="3962400"/>
            <a:ext cx="441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Assumption of the model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rate for Bose-Einstein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1" y="1295400"/>
            <a:ext cx="5105400" cy="344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4800600"/>
            <a:ext cx="8877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rate for Simon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8288" y="1071563"/>
            <a:ext cx="60674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95400" y="6019800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Laplassian</a:t>
            </a:r>
            <a:r>
              <a:rPr lang="en-US" dirty="0" smtClean="0"/>
              <a:t> Cusp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variance 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05000"/>
            <a:ext cx="5867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(1) Sales distribution is skewed</a:t>
            </a:r>
            <a:br>
              <a:rPr lang="en-US" dirty="0" smtClean="0"/>
            </a:br>
            <a:r>
              <a:rPr lang="en-US" dirty="0" smtClean="0"/>
              <a:t>world wide pharmaceutical database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697203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Number of products in the </a:t>
            </a:r>
            <a:r>
              <a:rPr lang="en-US" sz="3600" dirty="0" err="1" smtClean="0"/>
              <a:t>pharm</a:t>
            </a:r>
            <a:r>
              <a:rPr lang="en-US" sz="3600" dirty="0" smtClean="0"/>
              <a:t> firms</a:t>
            </a:r>
            <a:endParaRPr lang="en-US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082" y="1600200"/>
            <a:ext cx="658231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(2) Growth rate distribution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733826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(3,4) average growth rate and its std.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273454" cy="516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4800600" cy="411162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GPMG=Bose-Einstein + Simon + </a:t>
            </a:r>
            <a:r>
              <a:rPr lang="en-US" sz="2400" dirty="0" err="1" smtClean="0"/>
              <a:t>Gibrat</a:t>
            </a:r>
            <a:endParaRPr lang="en-US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820059"/>
            <a:ext cx="5666006" cy="565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765938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371600"/>
            <a:ext cx="7315200" cy="517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71800" y="152400"/>
            <a:ext cx="2731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First  set of Assumptions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534" y="609600"/>
            <a:ext cx="847493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0" y="152400"/>
            <a:ext cx="391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2-3) Bose-Einstein ; (4) Simon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226</Words>
  <Application>Microsoft Office PowerPoint</Application>
  <PresentationFormat>On-screen Show (4:3)</PresentationFormat>
  <Paragraphs>40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Generalized Preferential Attachment Model (GPMG)</vt:lpstr>
      <vt:lpstr>The goal of the model is to explain stylized facts</vt:lpstr>
      <vt:lpstr>(1) Sales distribution is skewed world wide pharmaceutical database</vt:lpstr>
      <vt:lpstr>Number of products in the pharm firms</vt:lpstr>
      <vt:lpstr>(2) Growth rate distribution</vt:lpstr>
      <vt:lpstr>(3,4) average growth rate and its std.</vt:lpstr>
      <vt:lpstr>GPMG=Bose-Einstein + Simon + Gibrat</vt:lpstr>
      <vt:lpstr>Slide 8</vt:lpstr>
      <vt:lpstr>Slide 9</vt:lpstr>
      <vt:lpstr>Slide 10</vt:lpstr>
      <vt:lpstr>Pure Gibrat Model</vt:lpstr>
      <vt:lpstr>Pure Bose-Einstein: no new firms</vt:lpstr>
      <vt:lpstr>Growth rate is tent shape</vt:lpstr>
      <vt:lpstr>Stylized Facts 3-4 are violated</vt:lpstr>
      <vt:lpstr>Simon Model: new firms can be created</vt:lpstr>
      <vt:lpstr>Finite time Behavior</vt:lpstr>
      <vt:lpstr>Growth rate : disaster!</vt:lpstr>
      <vt:lpstr>Stylized Facts (3,4): Same as Bose. </vt:lpstr>
      <vt:lpstr>Full Blown GPMG</vt:lpstr>
      <vt:lpstr>Growth rate for Bose-Einstein</vt:lpstr>
      <vt:lpstr>Growth rate for Simon</vt:lpstr>
      <vt:lpstr>Size variance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Generalized Preferential Attachment Model (GPMG)</dc:title>
  <dc:creator>Sergey Buldyrev</dc:creator>
  <cp:lastModifiedBy>Sergey Buldyrev</cp:lastModifiedBy>
  <cp:revision>2</cp:revision>
  <dcterms:created xsi:type="dcterms:W3CDTF">2015-03-05T14:11:43Z</dcterms:created>
  <dcterms:modified xsi:type="dcterms:W3CDTF">2015-03-05T15:56:54Z</dcterms:modified>
</cp:coreProperties>
</file>